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7562100" cx="10689325"/>
  <p:notesSz cx="6858000" cy="9144000"/>
  <p:embeddedFontLst>
    <p:embeddedFont>
      <p:font typeface="Oswald Medium"/>
      <p:regular r:id="rId8"/>
      <p:bold r:id="rId9"/>
    </p:embeddedFont>
    <p:embeddedFont>
      <p:font typeface="Oswald Light"/>
      <p:regular r:id="rId10"/>
      <p:bold r:id="rId11"/>
    </p:embeddedFont>
    <p:embeddedFont>
      <p:font typeface="Pacifico"/>
      <p:regular r:id="rId12"/>
    </p:embeddedFont>
    <p:embeddedFont>
      <p:font typeface="Merriweather Black"/>
      <p:bold r:id="rId13"/>
      <p:boldItalic r:id="rId14"/>
    </p:embeddedFont>
    <p:embeddedFont>
      <p:font typeface="Oswald"/>
      <p:regular r:id="rId15"/>
      <p:bold r:id="rId16"/>
    </p:embeddedFont>
    <p:embeddedFont>
      <p:font typeface="Nanum Pen Script"/>
      <p:regular r:id="rId17"/>
    </p:embeddedFont>
    <p:embeddedFont>
      <p:font typeface="Asta Sans"/>
      <p:regular r:id="rId18"/>
      <p:bold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4E35149-6FDF-4EC2-A668-2C5092F8262A}">
  <a:tblStyle styleId="{64E35149-6FDF-4EC2-A668-2C5092F8262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swaldLight-bold.fntdata"/><Relationship Id="rId10" Type="http://schemas.openxmlformats.org/officeDocument/2006/relationships/font" Target="fonts/OswaldLight-regular.fntdata"/><Relationship Id="rId13" Type="http://schemas.openxmlformats.org/officeDocument/2006/relationships/font" Target="fonts/MerriweatherBlack-bold.fntdata"/><Relationship Id="rId12" Type="http://schemas.openxmlformats.org/officeDocument/2006/relationships/font" Target="fonts/Pacifico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font" Target="fonts/OswaldMedium-bold.fntdata"/><Relationship Id="rId15" Type="http://schemas.openxmlformats.org/officeDocument/2006/relationships/font" Target="fonts/Oswald-regular.fntdata"/><Relationship Id="rId14" Type="http://schemas.openxmlformats.org/officeDocument/2006/relationships/font" Target="fonts/MerriweatherBlack-boldItalic.fntdata"/><Relationship Id="rId17" Type="http://schemas.openxmlformats.org/officeDocument/2006/relationships/font" Target="fonts/NanumPenScript-regular.fntdata"/><Relationship Id="rId16" Type="http://schemas.openxmlformats.org/officeDocument/2006/relationships/font" Target="fonts/Oswald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AstaSans-bold.fntdata"/><Relationship Id="rId6" Type="http://schemas.openxmlformats.org/officeDocument/2006/relationships/slide" Target="slides/slide1.xml"/><Relationship Id="rId18" Type="http://schemas.openxmlformats.org/officeDocument/2006/relationships/font" Target="fonts/AstaSans-regular.fntdata"/><Relationship Id="rId7" Type="http://schemas.openxmlformats.org/officeDocument/2006/relationships/slide" Target="slides/slide2.xml"/><Relationship Id="rId8" Type="http://schemas.openxmlformats.org/officeDocument/2006/relationships/font" Target="fonts/OswaldMedium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b2983934c4_0_119:notes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b2983934c4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b25ad9abea_0_0:notes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b25ad9abe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387" y="1094692"/>
            <a:ext cx="9960600" cy="30177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1pPr>
            <a:lvl2pPr lvl="1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2pPr>
            <a:lvl3pPr lvl="2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3pPr>
            <a:lvl4pPr lvl="3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4pPr>
            <a:lvl5pPr lvl="4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5pPr>
            <a:lvl6pPr lvl="5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6pPr>
            <a:lvl7pPr lvl="6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7pPr>
            <a:lvl8pPr lvl="7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8pPr>
            <a:lvl9pPr lvl="8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377" y="4166800"/>
            <a:ext cx="9960600" cy="11652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377" y="3162232"/>
            <a:ext cx="9960600" cy="1237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1pPr>
            <a:lvl2pPr lvl="1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2pPr>
            <a:lvl3pPr lvl="2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3pPr>
            <a:lvl4pPr lvl="3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4pPr>
            <a:lvl5pPr lvl="4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5pPr>
            <a:lvl6pPr lvl="5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6pPr>
            <a:lvl7pPr lvl="6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7pPr>
            <a:lvl8pPr lvl="7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8pPr>
            <a:lvl9pPr lvl="8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377" y="1694397"/>
            <a:ext cx="99606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0" lvl="1" marL="9144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377" y="1694397"/>
            <a:ext cx="46758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1450" lvl="0" marL="4572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1pPr>
            <a:lvl2pPr indent="-325329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9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9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9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9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9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9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9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49070" y="1694397"/>
            <a:ext cx="46758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1450" lvl="0" marL="4572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1pPr>
            <a:lvl2pPr indent="-325329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9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9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9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9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9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9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9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377" y="816857"/>
            <a:ext cx="3282600" cy="11109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1pPr>
            <a:lvl2pPr lvl="1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2pPr>
            <a:lvl3pPr lvl="2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3pPr>
            <a:lvl4pPr lvl="3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4pPr>
            <a:lvl5pPr lvl="4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5pPr>
            <a:lvl6pPr lvl="5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6pPr>
            <a:lvl7pPr lvl="6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7pPr>
            <a:lvl8pPr lvl="7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8pPr>
            <a:lvl9pPr lvl="8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377" y="2043024"/>
            <a:ext cx="3282600" cy="4674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5329" lvl="0" marL="4572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1pPr>
            <a:lvl2pPr indent="-325329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9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9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9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9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9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9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9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102" y="661822"/>
            <a:ext cx="7443900" cy="6014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1pPr>
            <a:lvl2pPr lvl="1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2pPr>
            <a:lvl3pPr lvl="2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3pPr>
            <a:lvl4pPr lvl="3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4pPr>
            <a:lvl5pPr lvl="4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5pPr>
            <a:lvl6pPr lvl="5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6pPr>
            <a:lvl7pPr lvl="6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7pPr>
            <a:lvl8pPr lvl="7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8pPr>
            <a:lvl9pPr lvl="8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4663" y="-184"/>
            <a:ext cx="5344800" cy="7562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369" y="1813044"/>
            <a:ext cx="4728900" cy="21792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1pPr>
            <a:lvl2pPr lvl="1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2pPr>
            <a:lvl3pPr lvl="2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3pPr>
            <a:lvl4pPr lvl="3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4pPr>
            <a:lvl5pPr lvl="4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5pPr>
            <a:lvl6pPr lvl="5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6pPr>
            <a:lvl7pPr lvl="6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7pPr>
            <a:lvl8pPr lvl="7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8pPr>
            <a:lvl9pPr lvl="8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369" y="4121150"/>
            <a:ext cx="4728900" cy="1815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4270" y="1064553"/>
            <a:ext cx="4485300" cy="5432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3693" lvl="0" marL="457200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0" lvl="1" marL="9144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377" y="6219895"/>
            <a:ext cx="70125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5"/>
              <a:buNone/>
              <a:defRPr sz="2285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377" y="1626252"/>
            <a:ext cx="9960600" cy="28869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1pPr>
            <a:lvl2pPr lvl="1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2pPr>
            <a:lvl3pPr lvl="2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3pPr>
            <a:lvl4pPr lvl="3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4pPr>
            <a:lvl5pPr lvl="4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5pPr>
            <a:lvl6pPr lvl="5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6pPr>
            <a:lvl7pPr lvl="6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7pPr>
            <a:lvl8pPr lvl="7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8pPr>
            <a:lvl9pPr lvl="8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377" y="4634479"/>
            <a:ext cx="9960600" cy="19125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 algn="ctr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0" lvl="1" marL="9144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377" y="1694397"/>
            <a:ext cx="9960600" cy="50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85"/>
              <a:buChar char="●"/>
              <a:defRPr sz="2285">
                <a:solidFill>
                  <a:schemeClr val="dk2"/>
                </a:solidFill>
              </a:defRPr>
            </a:lvl1pPr>
            <a:lvl2pPr indent="-341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2pPr>
            <a:lvl3pPr indent="-341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3pPr>
            <a:lvl4pPr indent="-341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4pPr>
            <a:lvl5pPr indent="-341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5pPr>
            <a:lvl6pPr indent="-341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6pPr>
            <a:lvl7pPr indent="-341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7pPr>
            <a:lvl8pPr indent="-341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8pPr>
            <a:lvl9pPr indent="-341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269">
                <a:solidFill>
                  <a:schemeClr val="dk2"/>
                </a:solidFill>
              </a:defRPr>
            </a:lvl1pPr>
            <a:lvl2pPr lvl="1" algn="r">
              <a:buNone/>
              <a:defRPr sz="1269">
                <a:solidFill>
                  <a:schemeClr val="dk2"/>
                </a:solidFill>
              </a:defRPr>
            </a:lvl2pPr>
            <a:lvl3pPr lvl="2" algn="r">
              <a:buNone/>
              <a:defRPr sz="1269">
                <a:solidFill>
                  <a:schemeClr val="dk2"/>
                </a:solidFill>
              </a:defRPr>
            </a:lvl3pPr>
            <a:lvl4pPr lvl="3" algn="r">
              <a:buNone/>
              <a:defRPr sz="1269">
                <a:solidFill>
                  <a:schemeClr val="dk2"/>
                </a:solidFill>
              </a:defRPr>
            </a:lvl4pPr>
            <a:lvl5pPr lvl="4" algn="r">
              <a:buNone/>
              <a:defRPr sz="1269">
                <a:solidFill>
                  <a:schemeClr val="dk2"/>
                </a:solidFill>
              </a:defRPr>
            </a:lvl5pPr>
            <a:lvl6pPr lvl="5" algn="r">
              <a:buNone/>
              <a:defRPr sz="1269">
                <a:solidFill>
                  <a:schemeClr val="dk2"/>
                </a:solidFill>
              </a:defRPr>
            </a:lvl6pPr>
            <a:lvl7pPr lvl="6" algn="r">
              <a:buNone/>
              <a:defRPr sz="1269">
                <a:solidFill>
                  <a:schemeClr val="dk2"/>
                </a:solidFill>
              </a:defRPr>
            </a:lvl7pPr>
            <a:lvl8pPr lvl="7" algn="r">
              <a:buNone/>
              <a:defRPr sz="1269">
                <a:solidFill>
                  <a:schemeClr val="dk2"/>
                </a:solidFill>
              </a:defRPr>
            </a:lvl8pPr>
            <a:lvl9pPr lvl="8" algn="r">
              <a:buNone/>
              <a:defRPr sz="1269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www.ilsanenglishworship.org" TargetMode="External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7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5617961" y="2169911"/>
            <a:ext cx="4827000" cy="25500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 flipH="1">
            <a:off x="-125" y="0"/>
            <a:ext cx="5344800" cy="75621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E2E8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 title="CEM-3.png"/>
          <p:cNvPicPr preferRelativeResize="0"/>
          <p:nvPr/>
        </p:nvPicPr>
        <p:blipFill rotWithShape="1">
          <a:blip r:embed="rId3">
            <a:alphaModFix amt="83000"/>
          </a:blip>
          <a:srcRect b="49985" l="66646" r="0" t="33724"/>
          <a:stretch/>
        </p:blipFill>
        <p:spPr>
          <a:xfrm>
            <a:off x="8781442" y="2705380"/>
            <a:ext cx="1363050" cy="941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 title="CEM-2.png"/>
          <p:cNvPicPr preferRelativeResize="0"/>
          <p:nvPr/>
        </p:nvPicPr>
        <p:blipFill rotWithShape="1">
          <a:blip r:embed="rId4">
            <a:alphaModFix amt="80000"/>
          </a:blip>
          <a:srcRect b="15596" l="0" r="0" t="11629"/>
          <a:stretch/>
        </p:blipFill>
        <p:spPr>
          <a:xfrm>
            <a:off x="7280862" y="2554473"/>
            <a:ext cx="1438476" cy="1480639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5621567" y="2896843"/>
            <a:ext cx="1597200" cy="7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CHOONGJUNG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ENGLISH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MINISTRY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6563956" y="621825"/>
            <a:ext cx="29616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52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Welcome</a:t>
            </a:r>
            <a:endParaRPr i="1" sz="52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6644806" y="1452850"/>
            <a:ext cx="27999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85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CHOONGJUNG CHURCH</a:t>
            </a:r>
            <a:endParaRPr sz="2285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6033420" y="4101133"/>
            <a:ext cx="4019700" cy="13527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E2E8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6214183" y="4245158"/>
            <a:ext cx="3618000" cy="10467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6FA8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6948660" y="4352159"/>
            <a:ext cx="21213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SUNDAY BULLETIN</a:t>
            </a:r>
            <a:endParaRPr b="1" sz="17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6948660" y="4799892"/>
            <a:ext cx="2121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JULY 12</a:t>
            </a:r>
            <a:r>
              <a:rPr lang="en" sz="15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, 2026</a:t>
            </a:r>
            <a:endParaRPr sz="15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426325" y="431325"/>
            <a:ext cx="4491900" cy="6643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 txBox="1"/>
          <p:nvPr/>
        </p:nvSpPr>
        <p:spPr>
          <a:xfrm>
            <a:off x="5701597" y="5725036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2026 CHURCH VISION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585602" y="6134224"/>
            <a:ext cx="2500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EVEN THERE YOUR HAND WILL GUIDE ME,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D9EEB"/>
                </a:solidFill>
                <a:latin typeface="Oswald Light"/>
                <a:ea typeface="Oswald Light"/>
                <a:cs typeface="Oswald Light"/>
                <a:sym typeface="Oswald Light"/>
              </a:rPr>
              <a:t>YOUR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 RIGHT </a:t>
            </a:r>
            <a:r>
              <a:rPr lang="en" sz="1200">
                <a:solidFill>
                  <a:srgbClr val="6D9EEB"/>
                </a:solidFill>
                <a:latin typeface="Oswald Light"/>
                <a:ea typeface="Oswald Light"/>
                <a:cs typeface="Oswald Light"/>
                <a:sym typeface="Oswald Light"/>
              </a:rPr>
              <a:t>HAND WILL HOLD ME FAST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.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701597" y="6819552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PSALMS 139:10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8135578" y="5722367"/>
            <a:ext cx="2277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2026 CEM VISION : REACTION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8065677" y="6004705"/>
            <a:ext cx="2346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WE PROCLAIM TO YOU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WHAT WE HAVE SEEN AND HEARD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SO THAT YOU ALSO 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MAY HAVE </a:t>
            </a:r>
            <a:r>
              <a:rPr lang="en" sz="1200">
                <a:solidFill>
                  <a:srgbClr val="6D9EEB"/>
                </a:solidFill>
                <a:latin typeface="Oswald Light"/>
                <a:ea typeface="Oswald Light"/>
                <a:cs typeface="Oswald Light"/>
                <a:sym typeface="Oswald Light"/>
              </a:rPr>
              <a:t>FELLOWSHIP</a:t>
            </a:r>
            <a:r>
              <a:rPr lang="en" sz="1200">
                <a:solidFill>
                  <a:schemeClr val="accent3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WITH US ...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8135566" y="6819548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1 JOHN 1:3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623325" y="621825"/>
            <a:ext cx="4051200" cy="4155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3"/>
          <p:cNvSpPr txBox="1"/>
          <p:nvPr/>
        </p:nvSpPr>
        <p:spPr>
          <a:xfrm>
            <a:off x="1272325" y="591075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ANNOUNCEMENT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680065" y="1204228"/>
            <a:ext cx="3901800" cy="3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1. LIFE GROUP!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If you are not in one, please let us know.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. Bible Study </a:t>
            </a:r>
            <a:endParaRPr b="1"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Hebrews &amp; Genesis: Please sign up.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3</a:t>
            </a: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. New Group Chat </a:t>
            </a:r>
            <a:endParaRPr b="1"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Please sign into our new group chat 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as being a part of the community.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4</a:t>
            </a: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. Kids CEM summer VBS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(Vacation Bible School)</a:t>
            </a: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 b="1"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Title : Rainforest Falls </a:t>
            </a:r>
            <a:r>
              <a:rPr i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(Wow! God!)</a:t>
            </a:r>
            <a:endParaRPr i="1"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When : 7/31 - 8/2 (Fri - Sun)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Where : The Shim(</a:t>
            </a:r>
            <a:r>
              <a:rPr lang="en" sz="1100">
                <a:solidFill>
                  <a:schemeClr val="dk2"/>
                </a:solidFill>
                <a:latin typeface="Asta Sans"/>
                <a:ea typeface="Asta Sans"/>
                <a:cs typeface="Asta Sans"/>
                <a:sym typeface="Asta Sans"/>
              </a:rPr>
              <a:t>더쉼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) Retreat Center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*</a:t>
            </a: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Prayers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are most needed!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(Praise God! Volunteers are filled!)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5" name="Google Shape;75;p13"/>
          <p:cNvSpPr/>
          <p:nvPr/>
        </p:nvSpPr>
        <p:spPr>
          <a:xfrm>
            <a:off x="623325" y="4603595"/>
            <a:ext cx="4051200" cy="3849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3"/>
          <p:cNvSpPr txBox="1"/>
          <p:nvPr/>
        </p:nvSpPr>
        <p:spPr>
          <a:xfrm>
            <a:off x="1248975" y="4553463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PASTOR &amp; STAFF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77" name="Google Shape;77;p13"/>
          <p:cNvGraphicFramePr/>
          <p:nvPr/>
        </p:nvGraphicFramePr>
        <p:xfrm>
          <a:off x="709550" y="50762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{64E35149-6FDF-4EC2-A668-2C5092F8262A}</a:tableStyleId>
              </a:tblPr>
              <a:tblGrid>
                <a:gridCol w="745475"/>
                <a:gridCol w="30973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PASTOR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Daniel Chung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(정다니엘 목사)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010-8101-0940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Yaqub Kashif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(야곱 목사)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010-5897-2490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DIRECTOR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LIFE   Elder Paul Jeong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(정희대 장로)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010-3911-1586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KIDS  Deacon Spencer Hwang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(황규문 집사)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010-2304-6267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ASST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DIRECTOR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Deacon Ebraim Shin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(신승환 집사)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010-2304-6267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PRAISE TEAM :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NUEVOS        </a:t>
                      </a: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SCRIPTURE READING TEAM :</a:t>
                      </a:r>
                      <a:r>
                        <a:rPr lang="en" sz="1100">
                          <a:solidFill>
                            <a:schemeClr val="accent3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VOICE OF LIFE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cxnSp>
        <p:nvCxnSpPr>
          <p:cNvPr id="78" name="Google Shape;78;p13"/>
          <p:cNvCxnSpPr/>
          <p:nvPr/>
        </p:nvCxnSpPr>
        <p:spPr>
          <a:xfrm flipH="1" rot="10800000">
            <a:off x="6492933" y="4782783"/>
            <a:ext cx="3059100" cy="5700"/>
          </a:xfrm>
          <a:prstGeom prst="straightConnector1">
            <a:avLst/>
          </a:prstGeom>
          <a:noFill/>
          <a:ln cap="flat" cmpd="sng" w="9525">
            <a:solidFill>
              <a:srgbClr val="6FA8D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" name="Google Shape;79;p13"/>
          <p:cNvSpPr txBox="1"/>
          <p:nvPr/>
        </p:nvSpPr>
        <p:spPr>
          <a:xfrm>
            <a:off x="8537750" y="3612050"/>
            <a:ext cx="1977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KIDS 09:30 AM for Elementary Students</a:t>
            </a:r>
            <a:endParaRPr sz="10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2"/>
                </a:solidFill>
                <a:latin typeface="Oswald Medium"/>
                <a:ea typeface="Oswald Medium"/>
                <a:cs typeface="Oswald Medium"/>
                <a:sym typeface="Oswald Medium"/>
              </a:rPr>
              <a:t> </a:t>
            </a:r>
            <a:r>
              <a:rPr lang="en" sz="1000">
                <a:solidFill>
                  <a:schemeClr val="dk2"/>
                </a:solidFill>
                <a:latin typeface="Oswald Medium"/>
                <a:ea typeface="Oswald Medium"/>
                <a:cs typeface="Oswald Medium"/>
                <a:sym typeface="Oswald Medium"/>
              </a:rPr>
              <a:t>LIFE 11:30 AM for Youth &amp; Adults</a:t>
            </a:r>
            <a:endParaRPr sz="1000">
              <a:solidFill>
                <a:schemeClr val="dk2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80" name="Google Shape;80;p13" title="rainforest-falls-logo-LoRes-RGB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76000" y="3297919"/>
            <a:ext cx="1105876" cy="1138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1" name="Google Shape;81;p13"/>
          <p:cNvGrpSpPr/>
          <p:nvPr/>
        </p:nvGrpSpPr>
        <p:grpSpPr>
          <a:xfrm>
            <a:off x="3088205" y="2233670"/>
            <a:ext cx="1103100" cy="1008956"/>
            <a:chOff x="3477380" y="2172220"/>
            <a:chExt cx="1103100" cy="1008956"/>
          </a:xfrm>
        </p:grpSpPr>
        <p:sp>
          <p:nvSpPr>
            <p:cNvPr id="82" name="Google Shape;82;p13"/>
            <p:cNvSpPr/>
            <p:nvPr/>
          </p:nvSpPr>
          <p:spPr>
            <a:xfrm>
              <a:off x="3630988" y="2399076"/>
              <a:ext cx="795900" cy="782100"/>
            </a:xfrm>
            <a:prstGeom prst="rect">
              <a:avLst/>
            </a:prstGeom>
            <a:solidFill>
              <a:srgbClr val="FFD966"/>
            </a:solidFill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3" name="Google Shape;83;p13"/>
            <p:cNvPicPr preferRelativeResize="0"/>
            <p:nvPr/>
          </p:nvPicPr>
          <p:blipFill rotWithShape="1">
            <a:blip r:embed="rId6">
              <a:alphaModFix/>
            </a:blip>
            <a:srcRect b="7313" l="7124" r="7559" t="7450"/>
            <a:stretch/>
          </p:blipFill>
          <p:spPr>
            <a:xfrm>
              <a:off x="3689413" y="2450925"/>
              <a:ext cx="679050" cy="678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" name="Google Shape;84;p13"/>
            <p:cNvSpPr txBox="1"/>
            <p:nvPr/>
          </p:nvSpPr>
          <p:spPr>
            <a:xfrm>
              <a:off x="3477380" y="2172220"/>
              <a:ext cx="11031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rgbClr val="BF9000"/>
                  </a:solidFill>
                  <a:latin typeface="Oswald"/>
                  <a:ea typeface="Oswald"/>
                  <a:cs typeface="Oswald"/>
                  <a:sym typeface="Oswald"/>
                </a:rPr>
                <a:t>KAKAO GROUP CHAT</a:t>
              </a:r>
              <a:endParaRPr sz="900">
                <a:solidFill>
                  <a:srgbClr val="BF9000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/>
          <p:nvPr/>
        </p:nvSpPr>
        <p:spPr>
          <a:xfrm>
            <a:off x="9486725" y="6608426"/>
            <a:ext cx="795900" cy="7821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4"/>
          <p:cNvSpPr/>
          <p:nvPr/>
        </p:nvSpPr>
        <p:spPr>
          <a:xfrm>
            <a:off x="294975" y="376025"/>
            <a:ext cx="4658100" cy="4284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4"/>
          <p:cNvSpPr txBox="1"/>
          <p:nvPr/>
        </p:nvSpPr>
        <p:spPr>
          <a:xfrm>
            <a:off x="1224070" y="351727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ORDER OF SERVICE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2" name="Google Shape;92;p14"/>
          <p:cNvSpPr/>
          <p:nvPr/>
        </p:nvSpPr>
        <p:spPr>
          <a:xfrm>
            <a:off x="5719700" y="399725"/>
            <a:ext cx="4658100" cy="4284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4"/>
          <p:cNvSpPr txBox="1"/>
          <p:nvPr/>
        </p:nvSpPr>
        <p:spPr>
          <a:xfrm>
            <a:off x="6648796" y="375436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SERMON NOTES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94" name="Google Shape;94;p14"/>
          <p:cNvGraphicFramePr/>
          <p:nvPr/>
        </p:nvGraphicFramePr>
        <p:xfrm>
          <a:off x="300513" y="83614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{64E35149-6FDF-4EC2-A668-2C5092F8262A}</a:tableStyleId>
              </a:tblPr>
              <a:tblGrid>
                <a:gridCol w="1392825"/>
                <a:gridCol w="3265275"/>
              </a:tblGrid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PRAISE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NUEVOS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PRAYER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Brother Roger</a:t>
                      </a:r>
                      <a:endParaRPr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GREETING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God loved us first. Let us love one another. </a:t>
                      </a:r>
                      <a:endParaRPr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ANNOUNCEMENT </a:t>
                      </a:r>
                      <a:r>
                        <a:rPr i="1"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&amp; </a:t>
                      </a:r>
                      <a:r>
                        <a:rPr i="1"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WELCOME NEWCOMERS</a:t>
                      </a:r>
                      <a:endParaRPr i="1"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SCRIPTURE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Exodus 20:1-3</a:t>
                      </a:r>
                      <a:endParaRPr i="1"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SERMON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THE TEN COMMANDMENTS : LOVE OTHERS</a:t>
                      </a:r>
                      <a:r>
                        <a:rPr lang="en" sz="1100">
                          <a:solidFill>
                            <a:schemeClr val="dk1"/>
                          </a:solidFill>
                        </a:rPr>
                        <a:t> </a:t>
                      </a:r>
                      <a:endParaRPr sz="11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REV. YAQUB KASHIF</a:t>
                      </a:r>
                      <a:endParaRPr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PRAYER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OFFERING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“complete”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BENEDICTION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75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C27BA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LIFE GROUP</a:t>
                      </a:r>
                      <a:endParaRPr sz="1100">
                        <a:solidFill>
                          <a:srgbClr val="C27BA0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95" name="Google Shape;95;p14"/>
          <p:cNvSpPr/>
          <p:nvPr/>
        </p:nvSpPr>
        <p:spPr>
          <a:xfrm>
            <a:off x="300538" y="4599171"/>
            <a:ext cx="4658100" cy="3834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4"/>
          <p:cNvSpPr txBox="1"/>
          <p:nvPr/>
        </p:nvSpPr>
        <p:spPr>
          <a:xfrm>
            <a:off x="1224075" y="4552357"/>
            <a:ext cx="2922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LIFE GROUP QUESTIONS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97" name="Google Shape;97;p14"/>
          <p:cNvGraphicFramePr/>
          <p:nvPr/>
        </p:nvGraphicFramePr>
        <p:xfrm>
          <a:off x="296938" y="49825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{64E35149-6FDF-4EC2-A668-2C5092F8262A}</a:tableStyleId>
              </a:tblPr>
              <a:tblGrid>
                <a:gridCol w="382850"/>
                <a:gridCol w="4282425"/>
              </a:tblGrid>
              <a:tr h="79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1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The first commandment calls us to give God first place. What most often competes with God for the throne of your heart? // 첫 번째 계명은 하나님을 우리 삶의 가장 첫자리에 모시라고 말씀합니다. 당신의 마음에서 하나님과 가장 자주 경쟁하는 것은 무엇인가요? </a:t>
                      </a:r>
                      <a:endParaRPr sz="1000">
                        <a:solidFill>
                          <a:schemeClr val="dk1"/>
                        </a:solidFill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0775">
                <a:tc vMerge="1"/>
                <a:tc vMerge="1"/>
              </a:tr>
              <a:tr h="79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2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00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God revealed His grace before He gave His commands. How does knowing that God loved and rescued you first change the way you obey Him? // 하나님은 명령을 주시기 전에 먼저 은혜를 보여 주셨습니다. 하나님께서 먼저 당신을 사랑하시고 구원하셨다는 사실은 당신의 순종을 어떻게 변화시키나요? </a:t>
                      </a:r>
                      <a:endParaRPr sz="100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500">
                <a:tc vMerge="1"/>
                <a:tc vMerge="1"/>
              </a:tr>
              <a:tr h="3363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3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00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Jesus fulfilled the Law and showed us perfect love. How can you love God and show His love to others more intentionally this week? // 예수님은 율법을 완성하시고 완전한 사랑을 보여 주셨습니다. 이번 주에 어떻게 하나님을 더 사랑하고 그분의 사랑을 다른 사람들에게 실천할 수 있을까요? </a:t>
                      </a:r>
                      <a:endParaRPr sz="100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8" name="Google Shape;98;p14"/>
          <p:cNvSpPr txBox="1"/>
          <p:nvPr/>
        </p:nvSpPr>
        <p:spPr>
          <a:xfrm>
            <a:off x="5719700" y="6785159"/>
            <a:ext cx="383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C27BA0"/>
                </a:solidFill>
                <a:uFill>
                  <a:noFill/>
                </a:uFill>
                <a:latin typeface="Oswald Light"/>
                <a:ea typeface="Oswald Light"/>
                <a:cs typeface="Oswald Light"/>
                <a:sym typeface="Oswald Ligh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www.ilsanenglishworship.org</a:t>
            </a:r>
            <a:r>
              <a:rPr lang="en" sz="1100">
                <a:solidFill>
                  <a:srgbClr val="C27BA0"/>
                </a:solidFill>
                <a:latin typeface="Oswald Light"/>
                <a:ea typeface="Oswald Light"/>
                <a:cs typeface="Oswald Light"/>
                <a:sym typeface="Oswald Light"/>
              </a:rPr>
              <a:t>                        @ilsanenglishworshipcem</a:t>
            </a:r>
            <a:endParaRPr sz="11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C27BA0"/>
                </a:solidFill>
                <a:latin typeface="Oswald Light"/>
                <a:ea typeface="Oswald Light"/>
                <a:cs typeface="Oswald Light"/>
                <a:sym typeface="Oswald Light"/>
              </a:rPr>
              <a:t>3F, 244, Ilsan-ro, Ilsandong-gu, Goyang-si, Gyeonggi-do, Korea, 10417</a:t>
            </a:r>
            <a:endParaRPr sz="11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99" name="Google Shape;99;p14"/>
          <p:cNvPicPr preferRelativeResize="0"/>
          <p:nvPr/>
        </p:nvPicPr>
        <p:blipFill rotWithShape="1">
          <a:blip r:embed="rId4">
            <a:alphaModFix/>
          </a:blip>
          <a:srcRect b="10746" l="11814" r="16890" t="11385"/>
          <a:stretch/>
        </p:blipFill>
        <p:spPr>
          <a:xfrm>
            <a:off x="7593450" y="6847209"/>
            <a:ext cx="266525" cy="26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 title="CEM-2.png"/>
          <p:cNvPicPr preferRelativeResize="0"/>
          <p:nvPr/>
        </p:nvPicPr>
        <p:blipFill rotWithShape="1">
          <a:blip r:embed="rId5">
            <a:alphaModFix amt="9000"/>
          </a:blip>
          <a:srcRect b="15596" l="0" r="0" t="11629"/>
          <a:stretch/>
        </p:blipFill>
        <p:spPr>
          <a:xfrm>
            <a:off x="7291770" y="2876823"/>
            <a:ext cx="1438476" cy="1480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1760977" y="3849202"/>
            <a:ext cx="1648450" cy="316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/>
          <p:cNvPicPr preferRelativeResize="0"/>
          <p:nvPr/>
        </p:nvPicPr>
        <p:blipFill rotWithShape="1">
          <a:blip r:embed="rId7">
            <a:alphaModFix/>
          </a:blip>
          <a:srcRect b="7313" l="7124" r="7559" t="7450"/>
          <a:stretch/>
        </p:blipFill>
        <p:spPr>
          <a:xfrm>
            <a:off x="9545150" y="6660275"/>
            <a:ext cx="679050" cy="67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 txBox="1"/>
          <p:nvPr/>
        </p:nvSpPr>
        <p:spPr>
          <a:xfrm>
            <a:off x="9333118" y="6381570"/>
            <a:ext cx="1103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BF9000"/>
                </a:solidFill>
                <a:latin typeface="Oswald"/>
                <a:ea typeface="Oswald"/>
                <a:cs typeface="Oswald"/>
                <a:sym typeface="Oswald"/>
              </a:rPr>
              <a:t>KAKAO </a:t>
            </a:r>
            <a:r>
              <a:rPr lang="en" sz="900">
                <a:solidFill>
                  <a:srgbClr val="BF9000"/>
                </a:solidFill>
                <a:latin typeface="Oswald"/>
                <a:ea typeface="Oswald"/>
                <a:cs typeface="Oswald"/>
                <a:sym typeface="Oswald"/>
              </a:rPr>
              <a:t>GROUP CHAT</a:t>
            </a:r>
            <a:endParaRPr sz="900">
              <a:solidFill>
                <a:srgbClr val="BF9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