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562100" cx="10689325"/>
  <p:notesSz cx="6858000" cy="9144000"/>
  <p:embeddedFontLst>
    <p:embeddedFont>
      <p:font typeface="Oswald Medium"/>
      <p:regular r:id="rId8"/>
      <p:bold r:id="rId9"/>
    </p:embeddedFont>
    <p:embeddedFont>
      <p:font typeface="Oswald Light"/>
      <p:regular r:id="rId10"/>
      <p:bold r:id="rId11"/>
    </p:embeddedFont>
    <p:embeddedFont>
      <p:font typeface="Pacifico"/>
      <p:regular r:id="rId12"/>
    </p:embeddedFont>
    <p:embeddedFont>
      <p:font typeface="Merriweather Black"/>
      <p:bold r:id="rId13"/>
      <p:boldItalic r:id="rId14"/>
    </p:embeddedFont>
    <p:embeddedFont>
      <p:font typeface="Oswald"/>
      <p:regular r:id="rId15"/>
      <p:bold r:id="rId16"/>
    </p:embeddedFont>
    <p:embeddedFont>
      <p:font typeface="Nanum Pen Script"/>
      <p:regular r:id="rId17"/>
    </p:embeddedFont>
    <p:embeddedFont>
      <p:font typeface="Asta Sans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FE137EE-E55F-4553-8986-312599940735}">
  <a:tblStyle styleId="{0FE137EE-E55F-4553-8986-31259994073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swaldLight-bold.fntdata"/><Relationship Id="rId10" Type="http://schemas.openxmlformats.org/officeDocument/2006/relationships/font" Target="fonts/OswaldLight-regular.fntdata"/><Relationship Id="rId13" Type="http://schemas.openxmlformats.org/officeDocument/2006/relationships/font" Target="fonts/MerriweatherBlack-bold.fntdata"/><Relationship Id="rId12" Type="http://schemas.openxmlformats.org/officeDocument/2006/relationships/font" Target="fonts/Pacifico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OswaldMedium-bold.fntdata"/><Relationship Id="rId15" Type="http://schemas.openxmlformats.org/officeDocument/2006/relationships/font" Target="fonts/Oswald-regular.fntdata"/><Relationship Id="rId14" Type="http://schemas.openxmlformats.org/officeDocument/2006/relationships/font" Target="fonts/MerriweatherBlack-boldItalic.fntdata"/><Relationship Id="rId17" Type="http://schemas.openxmlformats.org/officeDocument/2006/relationships/font" Target="fonts/NanumPenScript-regular.fntdata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AstaSans-bold.fntdata"/><Relationship Id="rId6" Type="http://schemas.openxmlformats.org/officeDocument/2006/relationships/slide" Target="slides/slide1.xml"/><Relationship Id="rId18" Type="http://schemas.openxmlformats.org/officeDocument/2006/relationships/font" Target="fonts/AstaSans-regular.fntdata"/><Relationship Id="rId7" Type="http://schemas.openxmlformats.org/officeDocument/2006/relationships/slide" Target="slides/slide2.xml"/><Relationship Id="rId8" Type="http://schemas.openxmlformats.org/officeDocument/2006/relationships/font" Target="fonts/Oswald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9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ilsanenglishworship.org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6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6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5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5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JULY 5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0065" y="1204228"/>
            <a:ext cx="39018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GROUP!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If you are not in one, please let us know.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Bible Study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Hebrews &amp; Genesis: Please sign 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New Group Chat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Please sign into our new group chat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as being a part of the community.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4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Kids CEM summer VBS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(Vacation Bible School)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Title : Rainforest Falls </a:t>
            </a:r>
            <a:r>
              <a:rPr i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(Wow! God!)</a:t>
            </a:r>
            <a:endParaRPr i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When : 7/31 - 8/2 (Fri - Sun)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Where : The Shim(</a:t>
            </a:r>
            <a:r>
              <a:rPr lang="en" sz="1100">
                <a:solidFill>
                  <a:schemeClr val="dk2"/>
                </a:solidFill>
                <a:latin typeface="Asta Sans"/>
                <a:ea typeface="Asta Sans"/>
                <a:cs typeface="Asta Sans"/>
                <a:sym typeface="Asta Sans"/>
              </a:rPr>
              <a:t>더쉼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) Retreat Center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*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Helpers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very needed &amp; 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Prayers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more needed!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{0FE137EE-E55F-4553-8986-312599940735}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Chung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Jeong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 장로)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Shin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(신승환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NUEVOS        </a:t>
                      </a: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8" name="Google Shape;78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6FA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80" name="Google Shape;80;p13" title="rainforest-falls-logo-LoRes-RG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6000" y="3297919"/>
            <a:ext cx="1105876" cy="113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13"/>
          <p:cNvGrpSpPr/>
          <p:nvPr/>
        </p:nvGrpSpPr>
        <p:grpSpPr>
          <a:xfrm>
            <a:off x="3088205" y="2233670"/>
            <a:ext cx="1103100" cy="1008956"/>
            <a:chOff x="3477380" y="2172220"/>
            <a:chExt cx="1103100" cy="1008956"/>
          </a:xfrm>
        </p:grpSpPr>
        <p:sp>
          <p:nvSpPr>
            <p:cNvPr id="82" name="Google Shape;82;p13"/>
            <p:cNvSpPr/>
            <p:nvPr/>
          </p:nvSpPr>
          <p:spPr>
            <a:xfrm>
              <a:off x="3630988" y="2399076"/>
              <a:ext cx="795900" cy="782100"/>
            </a:xfrm>
            <a:prstGeom prst="rect">
              <a:avLst/>
            </a:pr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3" name="Google Shape;83;p13"/>
            <p:cNvPicPr preferRelativeResize="0"/>
            <p:nvPr/>
          </p:nvPicPr>
          <p:blipFill rotWithShape="1">
            <a:blip r:embed="rId6">
              <a:alphaModFix/>
            </a:blip>
            <a:srcRect b="7313" l="7124" r="7559" t="7450"/>
            <a:stretch/>
          </p:blipFill>
          <p:spPr>
            <a:xfrm>
              <a:off x="3689413" y="2450925"/>
              <a:ext cx="679050" cy="678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13"/>
            <p:cNvSpPr txBox="1"/>
            <p:nvPr/>
          </p:nvSpPr>
          <p:spPr>
            <a:xfrm>
              <a:off x="3477380" y="2172220"/>
              <a:ext cx="11031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BF9000"/>
                  </a:solidFill>
                  <a:latin typeface="Oswald"/>
                  <a:ea typeface="Oswald"/>
                  <a:cs typeface="Oswald"/>
                  <a:sym typeface="Oswald"/>
                </a:rPr>
                <a:t>KAKAO GROUP CHAT</a:t>
              </a:r>
              <a:endParaRPr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9486725" y="6608426"/>
            <a:ext cx="795900" cy="782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4" name="Google Shape;94;p14"/>
          <p:cNvGraphicFramePr/>
          <p:nvPr/>
        </p:nvGraphicFramePr>
        <p:xfrm>
          <a:off x="300513" y="8361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{0FE137EE-E55F-4553-8986-312599940735}</a:tableStyleId>
              </a:tblPr>
              <a:tblGrid>
                <a:gridCol w="1392825"/>
                <a:gridCol w="3265275"/>
              </a:tblGrid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David Kim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Jesus brings us to God. 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Exodus 20:1-3</a:t>
                      </a:r>
                      <a:endParaRPr i="1"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THE TEN COMMANDMENTS : LOVE GOD</a:t>
                      </a:r>
                      <a:r>
                        <a:rPr lang="en" sz="1100">
                          <a:solidFill>
                            <a:schemeClr val="dk1"/>
                          </a:solidFill>
                        </a:rPr>
                        <a:t> 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DANIEL CHUNG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7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5" name="Google Shape;95;p14"/>
          <p:cNvSpPr/>
          <p:nvPr/>
        </p:nvSpPr>
        <p:spPr>
          <a:xfrm>
            <a:off x="300538" y="4599171"/>
            <a:ext cx="4658100" cy="3834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1224075" y="4552357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7" name="Google Shape;97;p14"/>
          <p:cNvGraphicFramePr/>
          <p:nvPr/>
        </p:nvGraphicFramePr>
        <p:xfrm>
          <a:off x="296938" y="49825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{0FE137EE-E55F-4553-8986-312599940735}</a:tableStyleId>
              </a:tblPr>
              <a:tblGrid>
                <a:gridCol w="382850"/>
                <a:gridCol w="4282425"/>
              </a:tblGrid>
              <a:tr h="79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The first commandment calls us to put God first. What most often competes for first place in your heart? // 첫 번째 계명은 하나님을 가장 먼저 사랑하라고 말씀합니다. 당신의 마음에서 하나님보다 더 우선순위가 되기 쉬운 것은 무엇인가요?</a:t>
                      </a:r>
                      <a:endParaRPr sz="10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0775">
                <a:tc vMerge="1"/>
                <a:tc vMerge="1"/>
              </a:tr>
              <a:tr h="79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God's law reveals both His holiness and our need for Him. How does recognizing your need for God change the way you approach Him? // 하나님의 율법은 하나님의 거룩하심과 우리의 필요를 보여 줍니다. 하나님이 필요하다는 사실을 깨달을 때, 하나님께 나아가는 태도는 어떻게 달라지나요?</a:t>
                      </a:r>
                      <a:endParaRPr sz="10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500">
                <a:tc vMerge="1"/>
                <a:tc vMerge="1"/>
              </a:tr>
              <a:tr h="336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Jesus fulfilled the law and brought us back to God. How does His grace encourage you to love God more this week? // 예수님은 율법을 완성하시고 우리를 하나님께로 인도하셨습니다. 그 은혜는 이번 주에 하나님을 더욱 사랑하도록 당신을 어떻게 이끌어 주나요?</a:t>
                      </a:r>
                      <a:endParaRPr sz="10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8" name="Google Shape;98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 b="10746" l="11814" r="16890" t="11385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title="CEM-2.png"/>
          <p:cNvPicPr preferRelativeResize="0"/>
          <p:nvPr/>
        </p:nvPicPr>
        <p:blipFill rotWithShape="1">
          <a:blip r:embed="rId5">
            <a:alphaModFix amt="9000"/>
          </a:blip>
          <a:srcRect b="15596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7">
            <a:alphaModFix/>
          </a:blip>
          <a:srcRect b="7313" l="7124" r="7559" t="7450"/>
          <a:stretch/>
        </p:blipFill>
        <p:spPr>
          <a:xfrm>
            <a:off x="9545150" y="6660275"/>
            <a:ext cx="679050" cy="67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/>
        </p:nvSpPr>
        <p:spPr>
          <a:xfrm>
            <a:off x="9333118" y="6381570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</a:t>
            </a: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GROUP CHAT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