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7562100" cx="10689325"/>
  <p:notesSz cx="6858000" cy="9144000"/>
  <p:embeddedFontLst>
    <p:embeddedFont>
      <p:font typeface="Oswald Medium"/>
      <p:regular r:id="rId9"/>
      <p:bold r:id="rId10"/>
    </p:embeddedFont>
    <p:embeddedFont>
      <p:font typeface="Oswald Light"/>
      <p:regular r:id="rId11"/>
      <p:bold r:id="rId12"/>
    </p:embeddedFont>
    <p:embeddedFont>
      <p:font typeface="Pacifico"/>
      <p:regular r:id="rId13"/>
    </p:embeddedFont>
    <p:embeddedFont>
      <p:font typeface="Merriweather Black"/>
      <p:bold r:id="rId14"/>
      <p:boldItalic r:id="rId15"/>
    </p:embeddedFont>
    <p:embeddedFont>
      <p:font typeface="Oswald"/>
      <p:regular r:id="rId16"/>
      <p:bold r:id="rId17"/>
    </p:embeddedFont>
    <p:embeddedFont>
      <p:font typeface="Nanum Pen Script"/>
      <p:regular r:id="rId18"/>
    </p:embeddedFont>
    <p:embeddedFont>
      <p:font typeface="Asta Sans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2">
          <p15:clr>
            <a:srgbClr val="747775"/>
          </p15:clr>
        </p15:guide>
        <p15:guide id="2" pos="336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9C56EE1-F46F-486D-9298-8FF462454894}">
  <a:tblStyle styleId="{F9C56EE1-F46F-486D-9298-8FF46245489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2" orient="horz"/>
        <p:guide pos="336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staSans-bold.fntdata"/><Relationship Id="rId11" Type="http://schemas.openxmlformats.org/officeDocument/2006/relationships/font" Target="fonts/OswaldLight-regular.fntdata"/><Relationship Id="rId10" Type="http://schemas.openxmlformats.org/officeDocument/2006/relationships/font" Target="fonts/OswaldMedium-bold.fntdata"/><Relationship Id="rId13" Type="http://schemas.openxmlformats.org/officeDocument/2006/relationships/font" Target="fonts/Pacifico-regular.fntdata"/><Relationship Id="rId12" Type="http://schemas.openxmlformats.org/officeDocument/2006/relationships/font" Target="fonts/Oswald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OswaldMedium-regular.fntdata"/><Relationship Id="rId15" Type="http://schemas.openxmlformats.org/officeDocument/2006/relationships/font" Target="fonts/MerriweatherBlack-boldItalic.fntdata"/><Relationship Id="rId14" Type="http://schemas.openxmlformats.org/officeDocument/2006/relationships/font" Target="fonts/MerriweatherBlack-bold.fntdata"/><Relationship Id="rId17" Type="http://schemas.openxmlformats.org/officeDocument/2006/relationships/font" Target="fonts/Oswald-bold.fntdata"/><Relationship Id="rId16" Type="http://schemas.openxmlformats.org/officeDocument/2006/relationships/font" Target="fonts/Oswald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AstaSans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NanumPenScrip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2983934c4_0_119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2983934c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b25ad9abea_0_0:notes"/>
          <p:cNvSpPr/>
          <p:nvPr>
            <p:ph idx="2" type="sldImg"/>
          </p:nvPr>
        </p:nvSpPr>
        <p:spPr>
          <a:xfrm>
            <a:off x="1005795" y="685800"/>
            <a:ext cx="4847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b25ad9a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387" y="1094692"/>
            <a:ext cx="9960600" cy="30177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377" y="4166800"/>
            <a:ext cx="9960600" cy="11652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377" y="3162232"/>
            <a:ext cx="9960600" cy="1237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69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4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377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8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8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8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8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8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8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8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8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49070" y="1694397"/>
            <a:ext cx="4675800" cy="5022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0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28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8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8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8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8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8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8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8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1pPr>
            <a:lvl2pPr lvl="1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2pPr>
            <a:lvl3pPr lvl="2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3pPr>
            <a:lvl4pPr lvl="3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4pPr>
            <a:lvl5pPr lvl="4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5pPr>
            <a:lvl6pPr lvl="5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6pPr>
            <a:lvl7pPr lvl="6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7pPr>
            <a:lvl8pPr lvl="7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8pPr>
            <a:lvl9pPr lvl="8">
              <a:spcBef>
                <a:spcPts val="0"/>
              </a:spcBef>
              <a:spcAft>
                <a:spcPts val="0"/>
              </a:spcAft>
              <a:buSzPts val="3554"/>
              <a:buNone/>
              <a:defRPr sz="35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377" y="816857"/>
            <a:ext cx="3282600" cy="1110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6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377" y="2043024"/>
            <a:ext cx="3282600" cy="4674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28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28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28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28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28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28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28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28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28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102" y="661822"/>
            <a:ext cx="7443900" cy="6014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4663" y="-184"/>
            <a:ext cx="5344800" cy="75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369" y="1813044"/>
            <a:ext cx="4728900" cy="21792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1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369" y="4121150"/>
            <a:ext cx="4728900" cy="1815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5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4270" y="1064553"/>
            <a:ext cx="4485300" cy="5432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693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4"/>
            </a:lvl1pPr>
            <a:lvl2pPr indent="-341450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377" y="6219895"/>
            <a:ext cx="70125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4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377" y="1626252"/>
            <a:ext cx="9960600" cy="28869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3"/>
              <a:buNone/>
              <a:defRPr sz="15232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377" y="4634479"/>
            <a:ext cx="9960600" cy="19125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4"/>
            </a:lvl1pPr>
            <a:lvl2pPr indent="-341450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0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0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0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0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0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0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0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377" y="654287"/>
            <a:ext cx="9960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4"/>
              <a:buNone/>
              <a:defRPr sz="35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377" y="1694397"/>
            <a:ext cx="99606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69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4">
                <a:solidFill>
                  <a:schemeClr val="dk2"/>
                </a:solidFill>
              </a:defRPr>
            </a:lvl1pPr>
            <a:lvl2pPr indent="-341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4293" y="6855976"/>
            <a:ext cx="641400" cy="5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://www.ilsanenglishworship.org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961" y="2169911"/>
            <a:ext cx="4827000" cy="25500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 flipH="1">
            <a:off x="-125" y="0"/>
            <a:ext cx="5344800" cy="7562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EM-3.png"/>
          <p:cNvPicPr preferRelativeResize="0"/>
          <p:nvPr/>
        </p:nvPicPr>
        <p:blipFill rotWithShape="1">
          <a:blip r:embed="rId3">
            <a:alphaModFix amt="83000"/>
          </a:blip>
          <a:srcRect b="49985" l="66645" r="0" t="33724"/>
          <a:stretch/>
        </p:blipFill>
        <p:spPr>
          <a:xfrm>
            <a:off x="8781442" y="2705380"/>
            <a:ext cx="1363050" cy="9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CEM-2.png"/>
          <p:cNvPicPr preferRelativeResize="0"/>
          <p:nvPr/>
        </p:nvPicPr>
        <p:blipFill rotWithShape="1">
          <a:blip r:embed="rId4">
            <a:alphaModFix amt="80000"/>
          </a:blip>
          <a:srcRect b="15595" l="0" r="0" t="11629"/>
          <a:stretch/>
        </p:blipFill>
        <p:spPr>
          <a:xfrm>
            <a:off x="7280862" y="2554473"/>
            <a:ext cx="1438476" cy="14806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621567" y="2896843"/>
            <a:ext cx="15972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CHOONGJUNG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ENGLISH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MINISTRY</a:t>
            </a:r>
            <a:endParaRPr sz="1200">
              <a:solidFill>
                <a:srgbClr val="43434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563956" y="621825"/>
            <a:ext cx="2961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2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Welcome</a:t>
            </a:r>
            <a:endParaRPr i="1" sz="52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644806" y="1452850"/>
            <a:ext cx="27999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84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CHOONGJUNG CHURCH</a:t>
            </a:r>
            <a:endParaRPr sz="2284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033420" y="4101133"/>
            <a:ext cx="4019700" cy="1352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E2E8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214183" y="4245158"/>
            <a:ext cx="3618000" cy="10467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948660" y="4352159"/>
            <a:ext cx="2121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SUNDAY BULLETIN</a:t>
            </a:r>
            <a:endParaRPr b="1" sz="17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948660" y="4799892"/>
            <a:ext cx="2121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FEBRUARY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22</a:t>
            </a:r>
            <a:r>
              <a:rPr lang="en" sz="15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, 2026</a:t>
            </a:r>
            <a:endParaRPr sz="15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26325" y="431325"/>
            <a:ext cx="4491900" cy="664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701597" y="5725036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CHURCH VISION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585602" y="6134224"/>
            <a:ext cx="250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EVEN THERE YOUR HAND WILL GUIDE ME,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YOUR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 RIGHT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HAND WILL HOLD ME FAST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01597" y="6819552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PSALMS 139:10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135578" y="5722367"/>
            <a:ext cx="227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2026 CEM VISION : REACTION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065677" y="6004705"/>
            <a:ext cx="234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WE PROCLAIM TO YOU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WHAT WE HAVE SEEN AND HEARD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SO THAT YOU ALSO 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MAY HAVE </a:t>
            </a:r>
            <a:r>
              <a:rPr lang="en" sz="1200">
                <a:solidFill>
                  <a:srgbClr val="6D9EEB"/>
                </a:solidFill>
                <a:latin typeface="Oswald Light"/>
                <a:ea typeface="Oswald Light"/>
                <a:cs typeface="Oswald Light"/>
                <a:sym typeface="Oswald Light"/>
              </a:rPr>
              <a:t>FELLOWSHIP</a:t>
            </a:r>
            <a:r>
              <a:rPr lang="en" sz="1200">
                <a:solidFill>
                  <a:schemeClr val="accent3"/>
                </a:solidFill>
                <a:latin typeface="Oswald Light"/>
                <a:ea typeface="Oswald Light"/>
                <a:cs typeface="Oswald Light"/>
                <a:sym typeface="Oswald Light"/>
              </a:rPr>
              <a:t> </a:t>
            </a:r>
            <a:r>
              <a:rPr lang="en" sz="12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WITH US ...</a:t>
            </a:r>
            <a:endParaRPr sz="12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8135566" y="6819548"/>
            <a:ext cx="2121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 JOHN 1:3</a:t>
            </a:r>
            <a:endParaRPr b="1" sz="13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623325" y="621825"/>
            <a:ext cx="4051200" cy="4155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1272325" y="591075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ANNOUNCEMENT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680065" y="1204228"/>
            <a:ext cx="3901800" cy="23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1. LIFE GROUP will be starting. Please pray and let us if you’re not in the group.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2. LIFE GROUP guide is in </a:t>
            </a: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the front desk. We hope to grow together as a community united by the same vision.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3. Praise God, KIDS CEM Winter Retreat has ended well.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	Theme : TRUE NORTH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11430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4. Bible Study of Revelations &amp; Genesis: Please sign up.</a:t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00050" lvl="0" marL="571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623325" y="4603595"/>
            <a:ext cx="4051200" cy="3849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248975" y="4553463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PASTOR &amp; STAFF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709550" y="5076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{F9C56EE1-F46F-486D-9298-8FF462454894}</a:tableStyleId>
              </a:tblPr>
              <a:tblGrid>
                <a:gridCol w="745475"/>
                <a:gridCol w="3097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PASTOR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Daniel Chung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(정다니엘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010-8101-0940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Yaqub Kashif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(야곱 목사)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010-5897-2490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  Elder Paul Jeong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(정희대 장로)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010-3911-1586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KIDS  Deacon Spencer Hwang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(황규문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ASST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DIRECTOR</a:t>
                      </a:r>
                      <a:endParaRPr sz="11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 Ebraim Shin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Nanum Pen Script"/>
                          <a:ea typeface="Nanum Pen Script"/>
                          <a:cs typeface="Nanum Pen Script"/>
                          <a:sym typeface="Nanum Pen Script"/>
                        </a:rPr>
                        <a:t>(신승환 집사)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010-2304-6267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 TEAM :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NUEVOS        </a:t>
                      </a:r>
                      <a:r>
                        <a:rPr lang="en" sz="11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 READING TEAM :</a:t>
                      </a:r>
                      <a:r>
                        <a:rPr lang="en" sz="1100">
                          <a:solidFill>
                            <a:schemeClr val="accent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 </a:t>
                      </a:r>
                      <a:r>
                        <a:rPr lang="en" sz="1100">
                          <a:solidFill>
                            <a:schemeClr val="dk2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VOICE OF LIFE</a:t>
                      </a:r>
                      <a:endParaRPr sz="1100">
                        <a:solidFill>
                          <a:schemeClr val="dk2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cxnSp>
        <p:nvCxnSpPr>
          <p:cNvPr id="78" name="Google Shape;78;p13"/>
          <p:cNvCxnSpPr/>
          <p:nvPr/>
        </p:nvCxnSpPr>
        <p:spPr>
          <a:xfrm flipH="1" rot="10800000">
            <a:off x="6492933" y="4782783"/>
            <a:ext cx="3059100" cy="5700"/>
          </a:xfrm>
          <a:prstGeom prst="straightConnector1">
            <a:avLst/>
          </a:prstGeom>
          <a:noFill/>
          <a:ln cap="flat" cmpd="sng" w="9525">
            <a:solidFill>
              <a:srgbClr val="6FA8D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3"/>
          <p:cNvSpPr txBox="1"/>
          <p:nvPr/>
        </p:nvSpPr>
        <p:spPr>
          <a:xfrm>
            <a:off x="8537750" y="3612050"/>
            <a:ext cx="197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swald Light"/>
                <a:ea typeface="Oswald Light"/>
                <a:cs typeface="Oswald Light"/>
                <a:sym typeface="Oswald Light"/>
              </a:rPr>
              <a:t>KIDS 09:30 AM for Elementary Students</a:t>
            </a:r>
            <a:endParaRPr sz="1000">
              <a:solidFill>
                <a:schemeClr val="dk2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 </a:t>
            </a:r>
            <a:r>
              <a:rPr lang="en" sz="1000">
                <a:solidFill>
                  <a:schemeClr val="dk2"/>
                </a:solidFill>
                <a:latin typeface="Oswald Medium"/>
                <a:ea typeface="Oswald Medium"/>
                <a:cs typeface="Oswald Medium"/>
                <a:sym typeface="Oswald Medium"/>
              </a:rPr>
              <a:t>LIFE 11:30 AM for Youth &amp; Adults</a:t>
            </a:r>
            <a:endParaRPr sz="1000">
              <a:solidFill>
                <a:schemeClr val="dk2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/>
          <p:nvPr/>
        </p:nvSpPr>
        <p:spPr>
          <a:xfrm>
            <a:off x="294975" y="3760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 txBox="1"/>
          <p:nvPr/>
        </p:nvSpPr>
        <p:spPr>
          <a:xfrm>
            <a:off x="1224070" y="351727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ORDER OF SERVICE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5719700" y="399725"/>
            <a:ext cx="4658100" cy="4284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 txBox="1"/>
          <p:nvPr/>
        </p:nvSpPr>
        <p:spPr>
          <a:xfrm>
            <a:off x="6648796" y="375436"/>
            <a:ext cx="2799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SERMON NOTES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88" name="Google Shape;88;p14"/>
          <p:cNvGraphicFramePr/>
          <p:nvPr/>
        </p:nvGraphicFramePr>
        <p:xfrm>
          <a:off x="300513" y="8558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{F9C56EE1-F46F-486D-9298-8FF462454894}</a:tableStyleId>
              </a:tblPr>
              <a:tblGrid>
                <a:gridCol w="1392825"/>
                <a:gridCol w="3265275"/>
              </a:tblGrid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PRAISE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NUEVOS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Deaconess Jasmin Lee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GREETING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Jesus is our TRUE NORTH.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ANNOUNCEMENT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&amp; WELCOME NEWCOMERS</a:t>
                      </a:r>
                      <a:endParaRPr i="1"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SCRIPTURE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Matthew 3:16–17</a:t>
                      </a:r>
                      <a:endParaRPr i="1"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7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SERMON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TRUE NORTH</a:t>
                      </a:r>
                      <a:endParaRPr sz="11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REV. YAQUB KASHIF</a:t>
                      </a:r>
                      <a:endParaRPr sz="1000">
                        <a:solidFill>
                          <a:schemeClr val="dk1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PRAYER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OFFERING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Oswald"/>
                          <a:ea typeface="Oswald"/>
                          <a:cs typeface="Oswald"/>
                          <a:sym typeface="Oswald"/>
                        </a:rPr>
                        <a:t>“complete”</a:t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D9EEB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BENEDICTION</a:t>
                      </a:r>
                      <a:endParaRPr sz="1000">
                        <a:solidFill>
                          <a:srgbClr val="6D9EEB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59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C27BA0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LIFE GROUP</a:t>
                      </a:r>
                      <a:endParaRPr sz="1100">
                        <a:solidFill>
                          <a:srgbClr val="C27BA0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89" name="Google Shape;89;p14"/>
          <p:cNvSpPr/>
          <p:nvPr/>
        </p:nvSpPr>
        <p:spPr>
          <a:xfrm>
            <a:off x="300525" y="4531289"/>
            <a:ext cx="4658100" cy="383400"/>
          </a:xfrm>
          <a:prstGeom prst="rect">
            <a:avLst/>
          </a:prstGeom>
          <a:solidFill>
            <a:srgbClr val="EAD1DC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 txBox="1"/>
          <p:nvPr/>
        </p:nvSpPr>
        <p:spPr>
          <a:xfrm>
            <a:off x="1224075" y="4484500"/>
            <a:ext cx="2922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LIFE GROUP QUESTIONS</a:t>
            </a:r>
            <a:endParaRPr sz="19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1" name="Google Shape;91;p14"/>
          <p:cNvGraphicFramePr/>
          <p:nvPr/>
        </p:nvGraphicFramePr>
        <p:xfrm>
          <a:off x="300513" y="49666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{F9C56EE1-F46F-486D-9298-8FF462454894}</a:tableStyleId>
              </a:tblPr>
              <a:tblGrid>
                <a:gridCol w="382850"/>
                <a:gridCol w="4282425"/>
              </a:tblGrid>
              <a:tr h="16405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1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When you feel pressure, fear, or the need to prove yourself, what does that reveal about what is really guiding your heart? // 압박감, 두려움, 혹은 자신을 증명해야 한다는 마음이 들 때, 그것은 지금 무엇이 당신의 마음을 이끌고 있다는 신호일까요?</a:t>
                      </a:r>
                      <a:endParaRPr sz="9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2275">
                <a:tc vMerge="1"/>
                <a:tc vMerge="1"/>
              </a:tr>
              <a:tr h="16405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2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At Jesus’ baptism, the Father declared His love before Jesus began His ministry. How does knowing you are loved first change the way you approach obedience? // 예수님이 사역을 시작하시기 전에 이미 하나님의 사랑을 선포받으셨습니다. ‘먼저 사랑받았다’는 사실은 우리의 순종 방식을 어떻게 바꾸어 놓을까요?</a:t>
                      </a:r>
                      <a:endParaRPr sz="9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2275">
                <a:tc vMerge="1"/>
                <a:tc vMerge="1"/>
              </a:tr>
              <a:tr h="7229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3</a:t>
                      </a:r>
                      <a:endParaRPr sz="95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Asta Sans"/>
                          <a:ea typeface="Asta Sans"/>
                          <a:cs typeface="Asta Sans"/>
                          <a:sym typeface="Asta Sans"/>
                        </a:rPr>
                        <a:t>If Jesus is truly your True North, what is one area of your life that may need to shift back under His direction this week? // 예수님이 정말 당신의 True North라면, 이번 주에 다시 그분의 방향 아래로 조정되어야 할 한 영역은 무엇일까요?</a:t>
                      </a:r>
                      <a:endParaRPr sz="900">
                        <a:latin typeface="Asta Sans"/>
                        <a:ea typeface="Asta Sans"/>
                        <a:cs typeface="Asta Sans"/>
                        <a:sym typeface="Asta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8337" y="6525347"/>
            <a:ext cx="792650" cy="8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9333118" y="6306372"/>
            <a:ext cx="110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F9000"/>
                </a:solidFill>
                <a:latin typeface="Oswald"/>
                <a:ea typeface="Oswald"/>
                <a:cs typeface="Oswald"/>
                <a:sym typeface="Oswald"/>
              </a:rPr>
              <a:t>KAKAO CHANNEL</a:t>
            </a:r>
            <a:endParaRPr sz="900">
              <a:solidFill>
                <a:srgbClr val="BF9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5719700" y="6785159"/>
            <a:ext cx="383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uFill>
                  <a:noFill/>
                </a:uFill>
                <a:latin typeface="Oswald Light"/>
                <a:ea typeface="Oswald Light"/>
                <a:cs typeface="Oswald Light"/>
                <a:sym typeface="Oswald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www.ilsanenglishworship.org</a:t>
            </a: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                        @ilsanenglishworshipcem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C27BA0"/>
                </a:solidFill>
                <a:latin typeface="Oswald Light"/>
                <a:ea typeface="Oswald Light"/>
                <a:cs typeface="Oswald Light"/>
                <a:sym typeface="Oswald Light"/>
              </a:rPr>
              <a:t>3F, 244, Ilsan-ro, Ilsandong-gu, Goyang-si, Gyeonggi-do, Korea, 10417</a:t>
            </a:r>
            <a:endParaRPr sz="1100">
              <a:solidFill>
                <a:srgbClr val="C27BA0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 rotWithShape="1">
          <a:blip r:embed="rId5">
            <a:alphaModFix/>
          </a:blip>
          <a:srcRect b="10745" l="11813" r="16890" t="11384"/>
          <a:stretch/>
        </p:blipFill>
        <p:spPr>
          <a:xfrm>
            <a:off x="7593450" y="6847209"/>
            <a:ext cx="266525" cy="2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title="CEM-2.png"/>
          <p:cNvPicPr preferRelativeResize="0"/>
          <p:nvPr/>
        </p:nvPicPr>
        <p:blipFill rotWithShape="1">
          <a:blip r:embed="rId6">
            <a:alphaModFix amt="9000"/>
          </a:blip>
          <a:srcRect b="15595" l="0" r="0" t="11629"/>
          <a:stretch/>
        </p:blipFill>
        <p:spPr>
          <a:xfrm>
            <a:off x="7291770" y="2876823"/>
            <a:ext cx="1438476" cy="14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760977" y="3849202"/>
            <a:ext cx="1648450" cy="31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