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4" autoAdjust="0"/>
    <p:restoredTop sz="94660"/>
  </p:normalViewPr>
  <p:slideViewPr>
    <p:cSldViewPr snapToGrid="0" showGuides="1">
      <p:cViewPr>
        <p:scale>
          <a:sx n="85" d="100"/>
          <a:sy n="85" d="100"/>
        </p:scale>
        <p:origin x="716" y="-428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864" y="5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/>
          <a:lstStyle>
            <a:lvl1pPr algn="r">
              <a:defRPr sz="1200"/>
            </a:lvl1pPr>
          </a:lstStyle>
          <a:p>
            <a:fld id="{7EC59F9B-EFD9-4089-B665-9683FB62C969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84" tIns="44841" rIns="89684" bIns="448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7963"/>
            <a:ext cx="5388610" cy="3885261"/>
          </a:xfrm>
          <a:prstGeom prst="rect">
            <a:avLst/>
          </a:prstGeom>
        </p:spPr>
        <p:txBody>
          <a:bodyPr vert="horz" lIns="89684" tIns="44841" rIns="89684" bIns="44841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864" y="9372450"/>
            <a:ext cx="2919348" cy="493863"/>
          </a:xfrm>
          <a:prstGeom prst="rect">
            <a:avLst/>
          </a:prstGeom>
        </p:spPr>
        <p:txBody>
          <a:bodyPr vert="horz" lIns="89684" tIns="44841" rIns="89684" bIns="44841" rtlCol="0" anchor="b"/>
          <a:lstStyle>
            <a:lvl1pPr algn="r">
              <a:defRPr sz="1200"/>
            </a:lvl1pPr>
          </a:lstStyle>
          <a:p>
            <a:fld id="{5899A4FF-8B26-4C82-80E7-2C0A4254F6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8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A4FF-8B26-4C82-80E7-2C0A4254F6C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55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24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33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28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71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23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2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34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42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A0850-9FDC-4BF0-83BA-E31CE9F91EAB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AACEC-9542-4080-9F1B-7839F7B1B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8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45081" y="227440"/>
            <a:ext cx="1800493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ANNOUNCEMENT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166255" y="6095994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28600" y="4554871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latin typeface="Gadugi" panose="020B0502040204020203" pitchFamily="34" charset="0"/>
                <a:cs typeface="Times New Roman" panose="02020603050405020304" pitchFamily="18" charset="0"/>
              </a:rPr>
              <a:t>※ SERVICES</a:t>
            </a:r>
            <a:endParaRPr lang="en-US" altLang="ko-KR" sz="6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136695" y="4590624"/>
            <a:ext cx="3517285" cy="43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KIDS CEM(9:30 AM) : Worship for Elementary Students</a:t>
            </a:r>
            <a:endParaRPr lang="en-US" altLang="ko-KR" sz="400" b="1" dirty="0"/>
          </a:p>
          <a:p>
            <a:pPr lvl="0" defTabSz="914400" eaLnBrk="0" fontAlgn="base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000" b="1" dirty="0">
                <a:latin typeface="Gadugi" panose="020B0502040204020203" pitchFamily="34" charset="0"/>
                <a:cs typeface="Times New Roman" panose="02020603050405020304" pitchFamily="18" charset="0"/>
              </a:rPr>
              <a:t> LIFE CEM(11:30 AM) : Worship for Youth &amp; Adults</a:t>
            </a:r>
            <a:endParaRPr lang="en-US" altLang="ko-KR" sz="1000" b="1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011174"/>
            <a:ext cx="4495800" cy="10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CEM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영어예배는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2006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년부터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하나님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학생들에게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선교비전을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글로벌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리더쉽을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키워왔습니다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1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어린이 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KIDS)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국제적</a:t>
            </a:r>
            <a:b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으로 인증된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교재를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통해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영적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성숙과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교제를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나누고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.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2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회중예배</a:t>
            </a:r>
            <a:r>
              <a:rPr lang="en-US" altLang="ko-KR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(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LIFE)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에서는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청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/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장년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및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외국인 성도와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함께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역동적으로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예배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드리고</a:t>
            </a: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,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말씀을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알아가며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다문화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공동체로서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교제하기에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힘쓰고</a:t>
            </a:r>
            <a:r>
              <a:rPr lang="ko-KR" altLang="en-US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ko-KR" altLang="en-US" sz="1000" dirty="0">
                <a:solidFill>
                  <a:srgbClr val="666666"/>
                </a:solidFill>
                <a:latin typeface="NanumBarunGothic"/>
                <a:cs typeface="Times New Roman" panose="02020603050405020304" pitchFamily="18" charset="0"/>
              </a:rPr>
              <a:t>있습니다</a:t>
            </a:r>
            <a:endParaRPr lang="en-US" altLang="ko-KR" sz="1000" dirty="0">
              <a:latin typeface="Lucida Bright" panose="020406020505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6575" y="4581867"/>
            <a:ext cx="4565694" cy="1454830"/>
          </a:xfrm>
          <a:prstGeom prst="rect">
            <a:avLst/>
          </a:prstGeom>
          <a:ln w="63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35" y="583708"/>
            <a:ext cx="838200" cy="838200"/>
          </a:xfrm>
          <a:prstGeom prst="rect">
            <a:avLst/>
          </a:prstGeom>
        </p:spPr>
      </p:pic>
      <p:pic>
        <p:nvPicPr>
          <p:cNvPr id="32" name="그림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0308" b="26662"/>
          <a:stretch/>
        </p:blipFill>
        <p:spPr>
          <a:xfrm>
            <a:off x="6366766" y="583708"/>
            <a:ext cx="1499779" cy="838200"/>
          </a:xfrm>
          <a:prstGeom prst="rect">
            <a:avLst/>
          </a:prstGeom>
        </p:spPr>
      </p:pic>
      <p:cxnSp>
        <p:nvCxnSpPr>
          <p:cNvPr id="33" name="직선 연결선 32"/>
          <p:cNvCxnSpPr/>
          <p:nvPr/>
        </p:nvCxnSpPr>
        <p:spPr>
          <a:xfrm flipH="1">
            <a:off x="8095889" y="683999"/>
            <a:ext cx="0" cy="6242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그림 33"/>
          <p:cNvPicPr/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58" b="28884"/>
          <a:stretch/>
        </p:blipFill>
        <p:spPr>
          <a:xfrm>
            <a:off x="8186991" y="614577"/>
            <a:ext cx="1260056" cy="740375"/>
          </a:xfrm>
          <a:prstGeom prst="rect">
            <a:avLst/>
          </a:prstGeom>
        </p:spPr>
      </p:pic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5087341" y="1527583"/>
            <a:ext cx="4652404" cy="122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1">
              <a:lnSpc>
                <a:spcPts val="1600"/>
              </a:lnSpc>
            </a:pPr>
            <a:r>
              <a:rPr lang="en-US" sz="1500" b="1" dirty="0"/>
              <a:t>Welcome to CEM – A Global Community of Faith!</a:t>
            </a:r>
            <a:br>
              <a:rPr lang="en-US" sz="1100" dirty="0"/>
            </a:br>
            <a:r>
              <a:rPr lang="en-US" sz="1100" dirty="0"/>
              <a:t>Experience a vibrant English Ministry at </a:t>
            </a:r>
            <a:r>
              <a:rPr lang="en-US" sz="1100" dirty="0" err="1"/>
              <a:t>ChoongJung</a:t>
            </a:r>
            <a:r>
              <a:rPr lang="en-US" sz="1100" dirty="0"/>
              <a:t> Church, connecting</a:t>
            </a:r>
          </a:p>
          <a:p>
            <a:pPr latinLnBrk="1">
              <a:lnSpc>
                <a:spcPts val="1600"/>
              </a:lnSpc>
            </a:pPr>
            <a:r>
              <a:rPr lang="en-US" sz="1100" dirty="0"/>
              <a:t>students, youth, and adults from around the world since 2006.</a:t>
            </a:r>
            <a:br>
              <a:rPr lang="en-US" sz="1100" dirty="0"/>
            </a:br>
            <a:r>
              <a:rPr lang="en-US" sz="1100" dirty="0"/>
              <a:t>Grow with us through Bible study, fellowship, and leadership trainings.</a:t>
            </a:r>
            <a:br>
              <a:rPr lang="en-US" sz="1100" dirty="0"/>
            </a:br>
            <a:r>
              <a:rPr lang="en-US" sz="1100" b="1" dirty="0"/>
              <a:t>Join this worship every Sunday at 11:30 AM on the 3rd Floor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Be inspired, be equipped, and belong to a global family in Christ!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Lucida Bright" panose="02040602050505020304" pitchFamily="18" charset="0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5117679" y="2977495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087341" y="3176819"/>
            <a:ext cx="4844275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WELCOME  TO CHOONGJUNG ENGLISH MINISTRY!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963171" y="3556998"/>
            <a:ext cx="4682883" cy="82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sz="1050" dirty="0"/>
              <a:t>We are honored to have you with us and to share in fellowship in the name </a:t>
            </a:r>
          </a:p>
          <a:p>
            <a:pPr algn="just"/>
            <a:r>
              <a:rPr lang="en-US" sz="1050" dirty="0"/>
              <a:t>of Jesus Christ. Together, let us grow in faith, finding strength in the Lord, who</a:t>
            </a:r>
          </a:p>
          <a:p>
            <a:pPr algn="just"/>
            <a:r>
              <a:rPr lang="en-US" sz="1050" dirty="0"/>
              <a:t> has been our constant help: “</a:t>
            </a:r>
            <a:r>
              <a:rPr lang="en-US" sz="1050" b="1" dirty="0"/>
              <a:t>Thus far the Lord has helped us” </a:t>
            </a:r>
            <a:r>
              <a:rPr lang="en-US" sz="1050" dirty="0"/>
              <a:t>(1 Sam 7:12).</a:t>
            </a:r>
          </a:p>
          <a:p>
            <a:pPr algn="just"/>
            <a:r>
              <a:rPr lang="en-US" sz="1050" dirty="0"/>
              <a:t> You are a cherished part of God’s family, and we look forward to walking this</a:t>
            </a:r>
          </a:p>
          <a:p>
            <a:pPr algn="just"/>
            <a:r>
              <a:rPr lang="en-US" sz="1050" dirty="0"/>
              <a:t> journey of grace and purpose with you!</a:t>
            </a:r>
          </a:p>
          <a:p>
            <a:pPr algn="just"/>
            <a:endParaRPr kumimoji="0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028675" y="4388129"/>
            <a:ext cx="4682883" cy="52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Then Samuel took a stone and set it up between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Mizpah and Shen. He named it Ebenezer, saying, </a:t>
            </a:r>
          </a:p>
          <a:p>
            <a:pPr algn="ctr" defTabSz="914400"/>
            <a:r>
              <a:rPr lang="en-US" sz="1300" b="1" dirty="0">
                <a:solidFill>
                  <a:srgbClr val="3333FF"/>
                </a:solidFill>
                <a:latin typeface="Amasis MT Pro Black" panose="02040A04050005020304" pitchFamily="18" charset="0"/>
                <a:cs typeface="Times New Roman" panose="02020603050405020304" pitchFamily="18" charset="0"/>
              </a:rPr>
              <a:t>'Thus far the Lord has helped us.</a:t>
            </a:r>
          </a:p>
          <a:p>
            <a:pPr lvl="0" defTabSz="914400"/>
            <a:endParaRPr kumimoji="0" lang="en-US" altLang="ko-KR" sz="1300" b="1" u="none" strike="noStrike" cap="none" normalizeH="0" baseline="0" dirty="0">
              <a:ln>
                <a:noFill/>
              </a:ln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5117679" y="5032686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048477" y="5147927"/>
            <a:ext cx="2256136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PASTOR &amp; STAFF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123269" y="5539593"/>
            <a:ext cx="4493697" cy="1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Joe Cho 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조남현 목사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010-6809-0990</a:t>
            </a:r>
          </a:p>
          <a:p>
            <a:pPr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Pastor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Yaqub Kashif </a:t>
            </a:r>
            <a:r>
              <a:rPr lang="ko-KR" altLang="en-US" sz="1000" dirty="0"/>
              <a:t>야곱 목사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010-5897-2490</a:t>
            </a:r>
          </a:p>
          <a:p>
            <a:pPr lvl="0" defTabSz="98425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LIFE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ea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	Elder Paul </a:t>
            </a:r>
            <a:r>
              <a:rPr lang="en-US" altLang="ko-KR" sz="1000" dirty="0" err="1">
                <a:latin typeface="+mj-ea"/>
                <a:ea typeface="+mj-ea"/>
                <a:cs typeface="Times New Roman" panose="02020603050405020304" pitchFamily="18" charset="0"/>
              </a:rPr>
              <a:t>Jeong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ko-KR" altLang="en-US" sz="1000" dirty="0" err="1">
                <a:latin typeface="+mj-ea"/>
                <a:ea typeface="+mj-ea"/>
                <a:cs typeface="Times New Roman" panose="02020603050405020304" pitchFamily="18" charset="0"/>
              </a:rPr>
              <a:t>정희대</a:t>
            </a:r>
            <a:r>
              <a:rPr lang="ko-KR" altLang="en-US" sz="1000" dirty="0">
                <a:latin typeface="+mj-ea"/>
                <a:ea typeface="+mj-ea"/>
                <a:cs typeface="Times New Roman" panose="02020603050405020304" pitchFamily="18" charset="0"/>
              </a:rPr>
              <a:t> 장로 </a:t>
            </a:r>
            <a:r>
              <a:rPr lang="en-US" altLang="ko-KR" sz="1000" dirty="0">
                <a:latin typeface="+mj-ea"/>
                <a:ea typeface="+mj-ea"/>
                <a:cs typeface="Times New Roman" panose="02020603050405020304" pitchFamily="18" charset="0"/>
              </a:rPr>
              <a:t>010-3911-1586</a:t>
            </a:r>
          </a:p>
          <a:p>
            <a:pPr lvl="0" defTabSz="914400" eaLnBrk="0" fontAlgn="base" hangingPunct="0">
              <a:lnSpc>
                <a:spcPts val="1500"/>
              </a:lnSpc>
              <a:spcBef>
                <a:spcPts val="400"/>
              </a:spcBef>
              <a:spcAft>
                <a:spcPct val="0"/>
              </a:spcAft>
              <a:tabLst>
                <a:tab pos="1254125" algn="l"/>
              </a:tabLst>
            </a:pP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KIDS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Spencer Hwang </a:t>
            </a:r>
            <a:r>
              <a:rPr lang="ko-KR" altLang="en-US" sz="1000" dirty="0" err="1">
                <a:latin typeface="+mj-ea"/>
                <a:cs typeface="Times New Roman" panose="02020603050405020304" pitchFamily="18" charset="0"/>
              </a:rPr>
              <a:t>황규문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010-2304-6267</a:t>
            </a:r>
            <a:br>
              <a:rPr lang="en-US" altLang="ko-KR" sz="1000" dirty="0">
                <a:latin typeface="+mj-ea"/>
                <a:cs typeface="Times New Roman" panose="02020603050405020304" pitchFamily="18" charset="0"/>
              </a:rPr>
            </a:br>
            <a:r>
              <a:rPr lang="en-US" altLang="ko-KR" sz="1000" b="1" dirty="0">
                <a:latin typeface="+mj-ea"/>
                <a:cs typeface="Times New Roman" panose="02020603050405020304" pitchFamily="18" charset="0"/>
              </a:rPr>
              <a:t>Asst. Director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	Deacon </a:t>
            </a:r>
            <a:r>
              <a:rPr lang="en-US" altLang="ko-KR" sz="1000" dirty="0" err="1">
                <a:latin typeface="+mj-ea"/>
                <a:cs typeface="Times New Roman" panose="02020603050405020304" pitchFamily="18" charset="0"/>
              </a:rPr>
              <a:t>Ebraim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 Shin </a:t>
            </a:r>
            <a:r>
              <a:rPr lang="ko-KR" altLang="en-US" sz="1000" dirty="0">
                <a:latin typeface="+mj-ea"/>
                <a:cs typeface="Times New Roman" panose="02020603050405020304" pitchFamily="18" charset="0"/>
              </a:rPr>
              <a:t>신승환 집사 </a:t>
            </a:r>
            <a:r>
              <a:rPr lang="en-US" altLang="ko-KR" sz="1000" dirty="0">
                <a:latin typeface="+mj-ea"/>
                <a:cs typeface="Times New Roman" panose="02020603050405020304" pitchFamily="18" charset="0"/>
              </a:rPr>
              <a:t>010-4148-9861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107056" y="115648"/>
            <a:ext cx="1462703" cy="27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October 5</a:t>
            </a:r>
            <a:r>
              <a:rPr lang="en-US" altLang="ko-KR" sz="1100" b="1" baseline="30000" dirty="0">
                <a:ea typeface="맑은 고딕" panose="020B0503020000020004" pitchFamily="50" charset="-127"/>
                <a:cs typeface="Arial" panose="020B0604020202020204" pitchFamily="34" charset="0"/>
              </a:rPr>
              <a:t>th</a:t>
            </a:r>
            <a:r>
              <a:rPr lang="en-US" altLang="ko-KR" sz="1100" b="1" dirty="0">
                <a:ea typeface="맑은 고딕" panose="020B0503020000020004" pitchFamily="50" charset="-127"/>
                <a:cs typeface="Arial" panose="020B0604020202020204" pitchFamily="34" charset="0"/>
              </a:rPr>
              <a:t>, 2025</a:t>
            </a:r>
            <a:endParaRPr kumimoji="0" lang="en-US" altLang="ko-KR" sz="6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5" name="그림 11">
            <a:extLst>
              <a:ext uri="{FF2B5EF4-FFF2-40B4-BE49-F238E27FC236}">
                <a16:creationId xmlns:a16="http://schemas.microsoft.com/office/drawing/2014/main" id="{E501379D-7B63-CF47-C30A-64F532E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7" t="48935" r="47496" b="42003"/>
          <a:stretch>
            <a:fillRect/>
          </a:stretch>
        </p:blipFill>
        <p:spPr bwMode="auto">
          <a:xfrm>
            <a:off x="2830146" y="6164318"/>
            <a:ext cx="287338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889430-31A7-D9D5-98C0-9EBE35D90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7" y="6152435"/>
            <a:ext cx="20285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www.ilsanenglishworship.org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A6DBB4-45D9-FB42-BA21-CCED9E8036C1}"/>
              </a:ext>
            </a:extLst>
          </p:cNvPr>
          <p:cNvSpPr/>
          <p:nvPr/>
        </p:nvSpPr>
        <p:spPr>
          <a:xfrm>
            <a:off x="111017" y="6381761"/>
            <a:ext cx="4775637" cy="2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3F, 244,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Ilsan-ro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Ilsandong-gu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Goyang-si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Gyeonggi</a:t>
            </a:r>
            <a:r>
              <a:rPr lang="en-US" altLang="ko-KR" sz="1200" dirty="0">
                <a:solidFill>
                  <a:srgbClr val="C00000"/>
                </a:solidFill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-do, Korea, 10417</a:t>
            </a:r>
            <a:endParaRPr lang="ko-KR" altLang="en-US" sz="1200" dirty="0">
              <a:solidFill>
                <a:srgbClr val="C00000"/>
              </a:solidFill>
              <a:latin typeface="Bodoni MT" panose="02070603080606020203" pitchFamily="18" charset="0"/>
              <a:ea typeface="양재벨라체M"/>
              <a:cs typeface="Times New Roman" panose="02020603050405020304" pitchFamily="18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3CC9760-79F9-2C3F-E0E9-9801D0197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695" y="6152435"/>
            <a:ext cx="1882959" cy="26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doni MT" panose="02070603080606020203" pitchFamily="18" charset="0"/>
                <a:ea typeface="양재벨라체M"/>
                <a:cs typeface="Times New Roman" panose="02020603050405020304" pitchFamily="18" charset="0"/>
              </a:rPr>
              <a:t>@ilsanenglishworshipcem</a:t>
            </a:r>
            <a:endParaRPr kumimoji="0" lang="en-US" altLang="ko-KR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222C0D1-9D8E-6E7E-AB6B-979C449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704905"/>
            <a:ext cx="4495800" cy="2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Epistles</a:t>
            </a:r>
            <a:endParaRPr lang="en-US" altLang="ko-K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6ADD196-FDEF-5BD6-EE04-F1359EA7C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975237"/>
            <a:ext cx="4495800" cy="30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      September, we will share Sermons from the book of Galatians</a:t>
            </a:r>
          </a:p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1- Sunday, October 19</a:t>
            </a: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b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</a:b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a- PJ will be preaching and Council Meeting Oct 19.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Begun, Bible Study of Revelations &amp; Genesis:</a:t>
            </a: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Please sign up.</a:t>
            </a:r>
          </a:p>
          <a:p>
            <a:pPr lvl="0" defTabSz="914400">
              <a:lnSpc>
                <a:spcPts val="1700"/>
              </a:lnSpc>
            </a:pPr>
            <a:endParaRPr lang="en-US" altLang="ko-KR" sz="1200" b="1" dirty="0">
              <a:solidFill>
                <a:srgbClr val="000000"/>
              </a:solidFill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lvl="0" defTabSz="914400">
              <a:lnSpc>
                <a:spcPts val="1700"/>
              </a:lnSpc>
            </a:pPr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3. Bible Verse Memorization for this week:</a:t>
            </a:r>
          </a:p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Deuteronomy 6:4-5</a:t>
            </a:r>
          </a:p>
          <a:p>
            <a:pPr algn="just"/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“Hear, O Israel: The LORD our God, the LORD is one. You</a:t>
            </a:r>
          </a:p>
          <a:p>
            <a:pPr algn="just"/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shall love the LORD your God with all your heart and with all </a:t>
            </a:r>
          </a:p>
          <a:p>
            <a:pPr algn="just"/>
            <a:r>
              <a:rPr lang="en-US" altLang="ko-KR" sz="1200" b="1" dirty="0">
                <a:latin typeface="Times New Roman" panose="02020603050405020304" pitchFamily="18" charset="0"/>
                <a:ea typeface="STZhongsong" panose="02010600040101010101" pitchFamily="2" charset="-122"/>
                <a:cs typeface="Times New Roman" panose="02020603050405020304" pitchFamily="18" charset="0"/>
              </a:rPr>
              <a:t>  your soul and with all your might.”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82F8E93-8EE4-C5C4-D54F-3DEB8CB8E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1173137"/>
            <a:ext cx="4495800" cy="219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ko-KR" sz="1200" b="1" dirty="0">
              <a:latin typeface="Times New Roman" panose="02020603050405020304" pitchFamily="18" charset="0"/>
              <a:ea typeface="STZhongsong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66B9FF6A-5651-4703-EE4C-51D1A0E47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8" y="2126117"/>
            <a:ext cx="4495800" cy="152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>
              <a:lnSpc>
                <a:spcPts val="1700"/>
              </a:lnSpc>
            </a:pPr>
            <a:endParaRPr lang="en-US" altLang="ko-KR" sz="1200" dirty="0">
              <a:latin typeface="Amasis MT Pro Black" panose="02040A040500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8C332CD-EB93-AB63-295A-25C1D22D8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0" y="2813638"/>
            <a:ext cx="4721968" cy="157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dist" defTabSz="9144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ko-KR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AD3EFBA-8A5E-F88F-7C8D-209054D70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55" y="1771313"/>
            <a:ext cx="4495800" cy="3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sz="1100" b="1" dirty="0">
              <a:latin typeface="Amasis MT Pro Black" panose="02040A040500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702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62671" y="227440"/>
            <a:ext cx="1165319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PROGRAM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662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34906" y="5942841"/>
            <a:ext cx="449580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u="sng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The Voice of LIFE (Scripture Reading Team)</a:t>
            </a:r>
          </a:p>
          <a:p>
            <a:pPr algn="just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VOL, the Voice of Life is scripture reading team of this worship service who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has a heart for serving. Mainly, we read the scripture for our worship service.</a:t>
            </a:r>
            <a:b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</a:br>
            <a:r>
              <a:rPr lang="en-US" altLang="ko-KR" sz="1000" dirty="0">
                <a:solidFill>
                  <a:srgbClr val="666666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Moreover, we hold public reading events.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683636"/>
              </p:ext>
            </p:extLst>
          </p:nvPr>
        </p:nvGraphicFramePr>
        <p:xfrm>
          <a:off x="306192" y="636828"/>
          <a:ext cx="4353228" cy="6087580"/>
        </p:xfrm>
        <a:graphic>
          <a:graphicData uri="http://schemas.openxmlformats.org/drawingml/2006/table">
            <a:tbl>
              <a:tblPr firstRow="1" firstCol="1" bandRow="1"/>
              <a:tblGrid>
                <a:gridCol w="1954711">
                  <a:extLst>
                    <a:ext uri="{9D8B030D-6E8A-4147-A177-3AD203B41FA5}">
                      <a16:colId xmlns:a16="http://schemas.microsoft.com/office/drawing/2014/main" val="2144496306"/>
                    </a:ext>
                  </a:extLst>
                </a:gridCol>
                <a:gridCol w="2398517">
                  <a:extLst>
                    <a:ext uri="{9D8B030D-6E8A-4147-A177-3AD203B41FA5}">
                      <a16:colId xmlns:a16="http://schemas.microsoft.com/office/drawing/2014/main" val="3909171362"/>
                    </a:ext>
                  </a:extLst>
                </a:gridCol>
              </a:tblGrid>
              <a:tr h="12141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CALL FOR WORSHIP</a:t>
                      </a:r>
                      <a:endParaRPr 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Opening Praise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PRAYER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 &amp; Recite John 4:23-24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Nuevos</a:t>
                      </a: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Cherry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014499"/>
                  </a:ext>
                </a:extLst>
              </a:tr>
              <a:tr h="16277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GREETINGS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APOSTLES’ CREED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SCRIPTURE 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Love The Lord!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Stand, Right Hand Raised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Deuteronomy 6: 4-9,  (VOL) 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43434"/>
                  </a:ext>
                </a:extLst>
              </a:tr>
              <a:tr h="339573">
                <a:tc>
                  <a:txBody>
                    <a:bodyPr/>
                    <a:lstStyle/>
                    <a:p>
                      <a:pPr indent="209550"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Sermon</a:t>
                      </a: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Generation To Generation</a:t>
                      </a: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939850"/>
                  </a:ext>
                </a:extLst>
              </a:tr>
              <a:tr h="57710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OFFERING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Rev. Yaqub Kashif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2168"/>
                  </a:ext>
                </a:extLst>
              </a:tr>
              <a:tr h="1175335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WELCOME NEWCOMERS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ANNOUNCEMENTS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BENEDICTION</a:t>
                      </a:r>
                      <a:endParaRPr lang="ko-KR" altLang="en-US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1" kern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128419"/>
                  </a:ext>
                </a:extLst>
              </a:tr>
              <a:tr h="38735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193711"/>
                  </a:ext>
                </a:extLst>
              </a:tr>
              <a:tr h="180551">
                <a:tc>
                  <a:txBody>
                    <a:bodyPr/>
                    <a:lstStyle/>
                    <a:p>
                      <a:pPr marR="10287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1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altLang="ko-KR" sz="1100" b="1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511" marR="565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96501"/>
                  </a:ext>
                </a:extLst>
              </a:tr>
            </a:tbl>
          </a:graphicData>
        </a:graphic>
      </p:graphicFrame>
      <p:sp>
        <p:nvSpPr>
          <p:cNvPr id="45" name="직사각형 44"/>
          <p:cNvSpPr/>
          <p:nvPr/>
        </p:nvSpPr>
        <p:spPr>
          <a:xfrm>
            <a:off x="6588948" y="227440"/>
            <a:ext cx="1669560" cy="359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0"/>
              </a:spcAft>
            </a:pPr>
            <a:r>
              <a:rPr lang="en-US" altLang="ko-KR" sz="1600" b="1" kern="100" dirty="0">
                <a:latin typeface="Bodoni MT" panose="02070603080606020203" pitchFamily="18" charset="0"/>
                <a:cs typeface="Times New Roman" panose="02020603050405020304" pitchFamily="18" charset="0"/>
              </a:rPr>
              <a:t>SERMON NOTES</a:t>
            </a:r>
            <a:endParaRPr lang="ko-KR" altLang="ko-KR" sz="1050" kern="100" dirty="0"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5144655" y="615793"/>
            <a:ext cx="4558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DA4CEEB-17D6-3C4A-FEB8-6B5577DC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476" y="5880435"/>
            <a:ext cx="2405850" cy="75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←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Pastoral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Visit</a:t>
            </a:r>
            <a:r>
              <a:rPr lang="ko-KR" altLang="en-US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</a:t>
            </a:r>
            <a:r>
              <a:rPr lang="en-US" altLang="ko-KR" sz="1000" b="1" dirty="0">
                <a:solidFill>
                  <a:srgbClr val="00B05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reservation link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(You can ask via your small group </a:t>
            </a:r>
          </a:p>
          <a:p>
            <a:pPr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   leader or talk to PJ directly)</a:t>
            </a:r>
          </a:p>
          <a:p>
            <a:pPr algn="ctr" defTabSz="914400" eaLnBrk="0" fontAlgn="base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Our </a:t>
            </a:r>
            <a:r>
              <a:rPr lang="en-US" altLang="ko-KR" sz="10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Official KakaoTalk Channel:  </a:t>
            </a:r>
            <a:r>
              <a:rPr lang="ko-KR" altLang="en-US" sz="1600" b="1" dirty="0">
                <a:solidFill>
                  <a:srgbClr val="0070C0"/>
                </a:solidFill>
                <a:latin typeface="맑은 고딕" panose="020B0503020000020004" pitchFamily="50" charset="-127"/>
                <a:ea typeface="NanumBarunGothic"/>
                <a:cs typeface="Times New Roman" panose="02020603050405020304" pitchFamily="18" charset="0"/>
              </a:rPr>
              <a:t>→</a:t>
            </a:r>
            <a:endParaRPr lang="en-US" altLang="ko-KR" sz="1600" b="1" dirty="0">
              <a:solidFill>
                <a:srgbClr val="0070C0"/>
              </a:solidFill>
              <a:latin typeface="맑은 고딕" panose="020B0503020000020004" pitchFamily="50" charset="-127"/>
              <a:ea typeface="NanumBarunGothic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2A86D9C-FA9C-B430-567C-8719BDD11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26" y="5743590"/>
            <a:ext cx="936265" cy="95360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8A1C201-BF9D-7391-DA77-109412AF7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534" y="5801075"/>
            <a:ext cx="896071" cy="89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25730D5-5381-78CE-318A-C15AC2E6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024" y="5788397"/>
            <a:ext cx="850452" cy="908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69DF8-3E32-051B-B7DB-8A308C56DB35}"/>
              </a:ext>
            </a:extLst>
          </p:cNvPr>
          <p:cNvSpPr txBox="1"/>
          <p:nvPr/>
        </p:nvSpPr>
        <p:spPr>
          <a:xfrm>
            <a:off x="5246582" y="900931"/>
            <a:ext cx="455814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Reflection Questions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the true foundation of my family and life?(Deut. 6:4)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I loving God with all my heart, soul, and strength  or only in part?(Deut. 6:5)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am I keeping God’s Word on my heart daily?(Deut. 6:6)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am I intentionally teaching the next generation about faith?(Deut. 6:7)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God’s Word visible in my home and in my daily life?            (Deut. 6:8–9)</a:t>
            </a:r>
          </a:p>
        </p:txBody>
      </p:sp>
    </p:spTree>
    <p:extLst>
      <p:ext uri="{BB962C8B-B14F-4D97-AF65-F5344CB8AC3E}">
        <p14:creationId xmlns:p14="http://schemas.microsoft.com/office/powerpoint/2010/main" val="396197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24598</TotalTime>
  <Words>685</Words>
  <Application>Microsoft Office PowerPoint</Application>
  <PresentationFormat>A4 Paper (210x297 mm)</PresentationFormat>
  <Paragraphs>91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맑은 고딕</vt:lpstr>
      <vt:lpstr>NanumBarunGothic</vt:lpstr>
      <vt:lpstr>Amasis MT Pro Black</vt:lpstr>
      <vt:lpstr>Arial</vt:lpstr>
      <vt:lpstr>Bodoni MT</vt:lpstr>
      <vt:lpstr>Calibri</vt:lpstr>
      <vt:lpstr>Calibri Light</vt:lpstr>
      <vt:lpstr>Gadugi</vt:lpstr>
      <vt:lpstr>Lucida Bright</vt:lpstr>
      <vt:lpstr>Times New Roman</vt:lpstr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Yaqub</dc:creator>
  <cp:lastModifiedBy>YAQUB KASHIF</cp:lastModifiedBy>
  <cp:revision>470</cp:revision>
  <cp:lastPrinted>2025-09-20T22:44:51Z</cp:lastPrinted>
  <dcterms:created xsi:type="dcterms:W3CDTF">2022-11-15T23:43:47Z</dcterms:created>
  <dcterms:modified xsi:type="dcterms:W3CDTF">2025-10-03T14:57:08Z</dcterms:modified>
</cp:coreProperties>
</file>